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</p:sldMasterIdLst>
  <p:notesMasterIdLst>
    <p:notesMasterId r:id="rId38"/>
  </p:notesMasterIdLst>
  <p:sldIdLst>
    <p:sldId id="256" r:id="rId10"/>
    <p:sldId id="441" r:id="rId11"/>
    <p:sldId id="317" r:id="rId12"/>
    <p:sldId id="377" r:id="rId13"/>
    <p:sldId id="376" r:id="rId14"/>
    <p:sldId id="442" r:id="rId15"/>
    <p:sldId id="391" r:id="rId16"/>
    <p:sldId id="390" r:id="rId17"/>
    <p:sldId id="392" r:id="rId18"/>
    <p:sldId id="393" r:id="rId19"/>
    <p:sldId id="394" r:id="rId20"/>
    <p:sldId id="470" r:id="rId21"/>
    <p:sldId id="396" r:id="rId22"/>
    <p:sldId id="424" r:id="rId23"/>
    <p:sldId id="474" r:id="rId24"/>
    <p:sldId id="468" r:id="rId25"/>
    <p:sldId id="443" r:id="rId26"/>
    <p:sldId id="464" r:id="rId27"/>
    <p:sldId id="475" r:id="rId28"/>
    <p:sldId id="466" r:id="rId29"/>
    <p:sldId id="398" r:id="rId30"/>
    <p:sldId id="399" r:id="rId31"/>
    <p:sldId id="400" r:id="rId32"/>
    <p:sldId id="417" r:id="rId33"/>
    <p:sldId id="418" r:id="rId34"/>
    <p:sldId id="401" r:id="rId35"/>
    <p:sldId id="473" r:id="rId36"/>
    <p:sldId id="340" r:id="rId37"/>
  </p:sldIdLst>
  <p:sldSz cx="9144000" cy="6858000" type="screen4x3"/>
  <p:notesSz cx="6858000" cy="9144000"/>
  <p:defaultTextStyle>
    <a:defPPr>
      <a:defRPr lang="ko-KR"/>
    </a:defPPr>
    <a:lvl1pPr marL="0" lvl="0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ulim" charset="-127"/>
        <a:ea typeface="Gulim" charset="-127"/>
        <a:cs typeface="+mn-cs"/>
      </a:defRPr>
    </a:lvl1pPr>
    <a:lvl2pPr marL="457200" lvl="1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ulim" charset="-127"/>
        <a:ea typeface="Gulim" charset="-127"/>
        <a:cs typeface="+mn-cs"/>
      </a:defRPr>
    </a:lvl2pPr>
    <a:lvl3pPr marL="914400" lvl="2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ulim" charset="-127"/>
        <a:ea typeface="Gulim" charset="-127"/>
        <a:cs typeface="+mn-cs"/>
      </a:defRPr>
    </a:lvl3pPr>
    <a:lvl4pPr marL="1371600" lvl="3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ulim" charset="-127"/>
        <a:ea typeface="Gulim" charset="-127"/>
        <a:cs typeface="+mn-cs"/>
      </a:defRPr>
    </a:lvl4pPr>
    <a:lvl5pPr marL="1828800" lvl="4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ulim" charset="-127"/>
        <a:ea typeface="Gulim" charset="-127"/>
        <a:cs typeface="+mn-cs"/>
      </a:defRPr>
    </a:lvl5pPr>
    <a:lvl6pPr marL="2286000" lvl="5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ulim" charset="-127"/>
        <a:ea typeface="Gulim" charset="-127"/>
        <a:cs typeface="+mn-cs"/>
      </a:defRPr>
    </a:lvl6pPr>
    <a:lvl7pPr marL="2743200" lvl="6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ulim" charset="-127"/>
        <a:ea typeface="Gulim" charset="-127"/>
        <a:cs typeface="+mn-cs"/>
      </a:defRPr>
    </a:lvl7pPr>
    <a:lvl8pPr marL="3200400" lvl="7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ulim" charset="-127"/>
        <a:ea typeface="Gulim" charset="-127"/>
        <a:cs typeface="+mn-cs"/>
      </a:defRPr>
    </a:lvl8pPr>
    <a:lvl9pPr marL="3657600" lvl="8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Gulim" charset="-127"/>
        <a:ea typeface="Gulim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D2ED"/>
    <a:srgbClr val="E1EBF7"/>
    <a:srgbClr val="002A7E"/>
    <a:srgbClr val="9DB9E7"/>
    <a:srgbClr val="6598FF"/>
    <a:srgbClr val="477CD1"/>
    <a:srgbClr val="8FB4FF"/>
    <a:srgbClr val="CDD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8" d="100"/>
          <a:sy n="88" d="100"/>
        </p:scale>
        <p:origin x="1147" y="67"/>
      </p:cViewPr>
      <p:guideLst>
        <p:guide orient="horz" pos="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ko-KR" altLang="en-US" sz="1200" dirty="0"/>
          </a:p>
        </p:txBody>
      </p:sp>
      <p:sp>
        <p:nvSpPr>
          <p:cNvPr id="8195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ko-KR" altLang="en-US" sz="1200" dirty="0"/>
          </a:p>
        </p:txBody>
      </p:sp>
      <p:sp>
        <p:nvSpPr>
          <p:cNvPr id="8196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8197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198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ko-KR" altLang="en-US" sz="1200" dirty="0"/>
          </a:p>
        </p:txBody>
      </p:sp>
      <p:sp>
        <p:nvSpPr>
          <p:cNvPr id="8199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ko-KR" altLang="en-US" sz="1200" dirty="0"/>
              <a:t>‹#›</a:t>
            </a:fld>
            <a:endParaRPr lang="ko-KR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Malgun Gothic" panose="020B0503020000020004" pitchFamily="2" charset="-127"/>
        <a:ea typeface="Malgun Gothic" panose="020B0503020000020004" pitchFamily="2" charset="-127"/>
      </a:defRPr>
    </a:lvl1pPr>
    <a:lvl2pPr marL="457200" lvl="1" indent="0" algn="l" defTabSz="914400" eaLnBrk="1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Malgun Gothic" panose="020B0503020000020004" pitchFamily="2" charset="-127"/>
        <a:ea typeface="Malgun Gothic" panose="020B0503020000020004" pitchFamily="2" charset="-127"/>
      </a:defRPr>
    </a:lvl2pPr>
    <a:lvl3pPr marL="914400" lvl="2" indent="0" algn="l" defTabSz="914400" eaLnBrk="1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Malgun Gothic" panose="020B0503020000020004" pitchFamily="2" charset="-127"/>
        <a:ea typeface="Malgun Gothic" panose="020B0503020000020004" pitchFamily="2" charset="-127"/>
      </a:defRPr>
    </a:lvl3pPr>
    <a:lvl4pPr marL="1371600" lvl="3" indent="0" algn="l" defTabSz="914400" eaLnBrk="1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Malgun Gothic" panose="020B0503020000020004" pitchFamily="2" charset="-127"/>
        <a:ea typeface="Malgun Gothic" panose="020B0503020000020004" pitchFamily="2" charset="-127"/>
      </a:defRPr>
    </a:lvl4pPr>
    <a:lvl5pPr marL="1828800" lvl="4" indent="0" algn="l" defTabSz="914400" eaLnBrk="1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Malgun Gothic" panose="020B0503020000020004" pitchFamily="2" charset="-127"/>
        <a:ea typeface="Malgun Gothic" panose="020B0503020000020004" pitchFamily="2" charset="-127"/>
      </a:defRPr>
    </a:lvl5pPr>
    <a:lvl6pPr marL="2286000" lvl="5" indent="0" algn="l" defTabSz="914400" eaLnBrk="1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Malgun Gothic" panose="020B0503020000020004" pitchFamily="2" charset="-127"/>
        <a:ea typeface="Malgun Gothic" panose="020B0503020000020004" pitchFamily="2" charset="-127"/>
      </a:defRPr>
    </a:lvl6pPr>
    <a:lvl7pPr marL="2743200" lvl="6" indent="0" algn="l" defTabSz="914400" eaLnBrk="1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Malgun Gothic" panose="020B0503020000020004" pitchFamily="2" charset="-127"/>
        <a:ea typeface="Malgun Gothic" panose="020B0503020000020004" pitchFamily="2" charset="-127"/>
      </a:defRPr>
    </a:lvl7pPr>
    <a:lvl8pPr marL="3200400" lvl="7" indent="0" algn="l" defTabSz="914400" eaLnBrk="1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Malgun Gothic" panose="020B0503020000020004" pitchFamily="2" charset="-127"/>
        <a:ea typeface="Malgun Gothic" panose="020B0503020000020004" pitchFamily="2" charset="-127"/>
      </a:defRPr>
    </a:lvl8pPr>
    <a:lvl9pPr marL="3657600" lvl="8" indent="0" algn="l" defTabSz="914400" eaLnBrk="1" fontAlgn="base" latinLnBrk="1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Malgun Gothic" panose="020B0503020000020004" pitchFamily="2" charset="-127"/>
        <a:ea typeface="Malgun Gothic" panose="020B0503020000020004" pitchFamily="2" charset="-127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wrap="square" anchor="t"/>
          <a:lstStyle/>
          <a:p>
            <a:pPr lvl="0">
              <a:spcBef>
                <a:spcPct val="0"/>
              </a:spcBef>
            </a:pPr>
            <a:r>
              <a:rPr lang="ko-KR" altLang="en-US" dirty="0"/>
              <a:t>표지</a:t>
            </a:r>
          </a:p>
        </p:txBody>
      </p:sp>
      <p:sp>
        <p:nvSpPr>
          <p:cNvPr id="10244" name="슬라이드 번호 개체 틀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ko-KR" altLang="en-US" sz="1200" dirty="0"/>
              <a:t>1</a:t>
            </a:fld>
            <a:endParaRPr lang="ko-KR" altLang="en-US" sz="1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wrap="square" anchor="t"/>
          <a:lstStyle/>
          <a:p>
            <a:pPr lvl="0">
              <a:spcBef>
                <a:spcPct val="0"/>
              </a:spcBef>
            </a:pPr>
            <a:r>
              <a:rPr lang="ko-KR" altLang="en-US" dirty="0"/>
              <a:t>목차형</a:t>
            </a:r>
          </a:p>
        </p:txBody>
      </p:sp>
      <p:sp>
        <p:nvSpPr>
          <p:cNvPr id="14340" name="슬라이드 번호 개체 틀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ko-KR" altLang="en-US" sz="1200" dirty="0"/>
              <a:t>5</a:t>
            </a:fld>
            <a:endParaRPr lang="ko-KR" altLang="en-US" sz="1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wrap="square" anchor="t"/>
          <a:lstStyle/>
          <a:p>
            <a:pPr lvl="0">
              <a:spcBef>
                <a:spcPct val="0"/>
              </a:spcBef>
            </a:pPr>
            <a:r>
              <a:rPr lang="ko-KR" altLang="en-US" dirty="0"/>
              <a:t>목차형</a:t>
            </a:r>
          </a:p>
        </p:txBody>
      </p:sp>
      <p:sp>
        <p:nvSpPr>
          <p:cNvPr id="14340" name="슬라이드 번호 개체 틀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ko-KR" altLang="en-US" sz="1200" dirty="0"/>
              <a:t>6</a:t>
            </a:fld>
            <a:endParaRPr lang="ko-KR" altLang="en-US" sz="1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wrap="square" anchor="t"/>
          <a:lstStyle/>
          <a:p>
            <a:pPr lvl="0">
              <a:spcBef>
                <a:spcPct val="0"/>
              </a:spcBef>
            </a:pPr>
            <a:r>
              <a:rPr lang="ko-KR" altLang="en-US" dirty="0"/>
              <a:t>분산형</a:t>
            </a:r>
          </a:p>
        </p:txBody>
      </p:sp>
      <p:sp>
        <p:nvSpPr>
          <p:cNvPr id="18436" name="슬라이드 번호 개체 틀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ko-KR" altLang="en-US" sz="1200" dirty="0"/>
              <a:t>28</a:t>
            </a:fld>
            <a:endParaRPr lang="ko-KR" altLang="en-US" sz="1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1029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103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2.소스\1.png\아름다운 우리바다\표지배경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2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053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205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205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2.소스\1.png\아름다운 우리바다\목차배경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076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077" name="날짜 개체 틀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3078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3079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2.소스\1.png\아름다운 우리바다\목차배경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직사각형 7"/>
          <p:cNvSpPr/>
          <p:nvPr userDrawn="1"/>
        </p:nvSpPr>
        <p:spPr>
          <a:xfrm>
            <a:off x="5580063" y="0"/>
            <a:ext cx="3563937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63500" dir="10800000" algn="ctr" rotWithShape="0">
              <a:srgbClr val="000000">
                <a:alpha val="3999"/>
              </a:srgbClr>
            </a:outerShdw>
          </a:effectLst>
        </p:spPr>
        <p:txBody>
          <a:bodyPr anchor="ctr"/>
          <a:lstStyle/>
          <a:p>
            <a:pPr lvl="0" algn="ctr"/>
            <a:endParaRPr lang="ko-KR" altLang="en-US" dirty="0">
              <a:solidFill>
                <a:srgbClr val="FFFFFF"/>
              </a:solidFill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pic>
        <p:nvPicPr>
          <p:cNvPr id="4100" name="Picture 3" descr="D:\2.소스\1.png\아름다운 우리바다\목차바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784850" y="4238625"/>
            <a:ext cx="3359150" cy="1023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4102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103" name="날짜 개체 틀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104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105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ctr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2.소스\2.png\2.주제별png\아름다운 우리바다\내지배경02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5124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125" name="날짜 개체 틀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126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12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marL="0" lvl="0" indent="0" algn="ctr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D:\2.소스\1.png\아름다운 우리바다\내지배경5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5" descr="D:\2.소스\1.png\아름다운 우리바다\내지바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7747000" cy="1073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149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50" name="날짜 개체 틀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151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6152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marL="0" lvl="0" indent="0" algn="ctr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7171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172" name="날짜 개체 틀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17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717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marL="0" lvl="0" indent="0" algn="ctr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2.소스\1.png\아름다운 우리바다\목차배경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직사각형 7"/>
          <p:cNvSpPr/>
          <p:nvPr userDrawn="1"/>
        </p:nvSpPr>
        <p:spPr>
          <a:xfrm>
            <a:off x="5580063" y="0"/>
            <a:ext cx="3563937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63500" dir="10800000" algn="ctr" rotWithShape="0">
              <a:srgbClr val="000000">
                <a:alpha val="3999"/>
              </a:srgbClr>
            </a:outerShdw>
          </a:effectLst>
        </p:spPr>
        <p:txBody>
          <a:bodyPr anchor="ctr"/>
          <a:lstStyle/>
          <a:p>
            <a:pPr lvl="0" algn="ctr"/>
            <a:endParaRPr lang="ko-KR" altLang="en-US" dirty="0">
              <a:solidFill>
                <a:srgbClr val="FFFFFF"/>
              </a:solidFill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pic>
        <p:nvPicPr>
          <p:cNvPr id="4100" name="Picture 3" descr="D:\2.소스\1.png\아름다운 우리바다\목차바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784850" y="4238625"/>
            <a:ext cx="3359150" cy="1023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4102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103" name="날짜 개체 틀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104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4105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marL="0" lvl="0" indent="0" algn="ctr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2.소스\2.png\2.주제별png\아름다운 우리바다\내지배경02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5124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125" name="날짜 개체 틀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126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sp>
        <p:nvSpPr>
          <p:cNvPr id="512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ko-KR" altLang="en-US" dirty="0">
                <a:latin typeface="Malgun Gothic" panose="020B0503020000020004" pitchFamily="2" charset="-127"/>
                <a:ea typeface="Malgun Gothic" panose="020B0503020000020004" pitchFamily="2" charset="-127"/>
              </a:rPr>
              <a:t>‹#›</a:t>
            </a:fld>
            <a:endParaRPr lang="ko-KR" altLang="en-US" dirty="0"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marL="0" lvl="0" indent="0" algn="ctr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Gulim" charset="-127"/>
          <a:ea typeface="Gulim" charset="-127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직사각형 31"/>
          <p:cNvSpPr/>
          <p:nvPr/>
        </p:nvSpPr>
        <p:spPr>
          <a:xfrm>
            <a:off x="2668270" y="2952750"/>
            <a:ext cx="3704590" cy="5892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x-none" sz="3600" dirty="0">
                <a:solidFill>
                  <a:srgbClr val="0070C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CART</a:t>
            </a:r>
            <a:r>
              <a:rPr lang="zh-CN" altLang="en-US" sz="36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决策树算法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6100" y="447675"/>
            <a:ext cx="561022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评估属性age，得到{youth，senior}（或{middle_aged}）为age的最好划分，具有基尼指数0.357；</a:t>
            </a:r>
          </a:p>
          <a:p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属性student和credit_rating都是二元的，分别具有基尼指数值0.367和0.429。</a:t>
            </a:r>
          </a:p>
          <a:p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属性age和分裂子集{youth，senior}产生最小的基尼指数。二元划分“age属于{youth，senior}”我们把它返回作为分裂准则。从它生长出两个子节点，将训练集依特征分到两个子节点中。这样就完成了第一次划分。</a:t>
            </a:r>
          </a:p>
          <a:p>
            <a:endParaRPr lang="zh-CN" altLang="en-US" sz="20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对两个子节点递归进行以上步骤，直到满足停止条件（样本属于同一类，或者没有更多特征了）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5" y="1640840"/>
            <a:ext cx="6729095" cy="39922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8485" y="583565"/>
            <a:ext cx="6610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CART</a:t>
            </a:r>
            <a:r>
              <a:rPr lang="zh-CN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决策树停止生长条件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6115" y="2016125"/>
            <a:ext cx="661797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没有属性可以划分</a:t>
            </a:r>
          </a:p>
          <a:p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样本属于一个类别</a:t>
            </a:r>
          </a:p>
          <a:p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节点中的样本个数小于预定阈值</a:t>
            </a:r>
          </a:p>
          <a:p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样本集的基尼指数小于预定值</a:t>
            </a:r>
          </a:p>
          <a:p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如何确定叶节点类别</a:t>
            </a:r>
            <a:endParaRPr lang="zh-CN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多数表决</a:t>
            </a:r>
          </a:p>
          <a:p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97"/>
          <p:cNvSpPr>
            <a:spLocks noGrp="1"/>
          </p:cNvSpPr>
          <p:nvPr>
            <p:ph type="title"/>
          </p:nvPr>
        </p:nvSpPr>
        <p:spPr>
          <a:xfrm>
            <a:off x="212725" y="58738"/>
            <a:ext cx="8229600" cy="779462"/>
          </a:xfrm>
        </p:spPr>
        <p:txBody>
          <a:bodyPr vert="horz" wrap="square" anchor="ctr"/>
          <a:lstStyle/>
          <a:p>
            <a:pPr algn="l"/>
            <a:r>
              <a:rPr lang="zh-CN" altLang="en-US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决策树为什么要剪枝？</a:t>
            </a:r>
            <a:endParaRPr lang="en-US" altLang="x-none" sz="3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388" name="Rectangle 9"/>
          <p:cNvSpPr txBox="1"/>
          <p:nvPr/>
        </p:nvSpPr>
        <p:spPr>
          <a:xfrm>
            <a:off x="395605" y="1125855"/>
            <a:ext cx="8137525" cy="534543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原因是避免决策树过拟合(Overfitting)样本。前面的算法生成的决策树非常详细并且庞大，每个属性都被详细地加以考虑，决策树的树叶节点所覆盖的训练样本都是“纯”的。因此用这个决策树来对训练样本进行分类的话，你会发现对于训练样本而言，这个树表现完好，误差率极低且能够正确得对训练样本集中的样本进行分类。训练样本中的错误数据也会被决策树学习，成为决策树的部分，但是对于测试数据的表现就没有想象的那么好，或者极差，这就是所谓的过拟合(Overfitting)问题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97"/>
          <p:cNvSpPr>
            <a:spLocks noGrp="1"/>
          </p:cNvSpPr>
          <p:nvPr>
            <p:ph type="title"/>
          </p:nvPr>
        </p:nvSpPr>
        <p:spPr>
          <a:xfrm>
            <a:off x="212725" y="58738"/>
            <a:ext cx="8229600" cy="779462"/>
          </a:xfrm>
        </p:spPr>
        <p:txBody>
          <a:bodyPr vert="horz" wrap="square" anchor="ctr"/>
          <a:lstStyle/>
          <a:p>
            <a:pPr algn="l"/>
            <a:r>
              <a:rPr lang="zh-CN" altLang="en-US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决策树剪枝方法</a:t>
            </a:r>
            <a:endParaRPr lang="en-US" altLang="x-none" sz="3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388" name="Rectangle 9"/>
          <p:cNvSpPr txBox="1"/>
          <p:nvPr/>
        </p:nvSpPr>
        <p:spPr>
          <a:xfrm>
            <a:off x="395605" y="1101725"/>
            <a:ext cx="8137525" cy="534543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sz="28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预</a:t>
            </a:r>
            <a:r>
              <a:rPr lang="zh-CN" sz="28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剪枝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预剪枝是根据一些原则及早的停止树增长，如树的深度达到用户所要的深度、节点中样本个数少于用户指定个数、不纯度指标下降的最大幅度小于用户指定的幅度等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sz="28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后剪枝</a:t>
            </a:r>
            <a:endParaRPr lang="zh-CN" altLang="zh-CN" sz="28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·</a:t>
            </a: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REP, </a:t>
            </a:r>
            <a:r>
              <a:rPr 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降低</a:t>
            </a: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错误率降低剪枝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·</a:t>
            </a: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PEP，悲观剪枝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·MDL</a:t>
            </a:r>
            <a:r>
              <a:rPr lang="zh-CN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，最短描述长度原则剪枝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·</a:t>
            </a: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CCP</a:t>
            </a:r>
            <a:r>
              <a:rPr 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代价复杂度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没有一种剪枝方法优于其他方法，需要数据支撑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97"/>
          <p:cNvSpPr>
            <a:spLocks noGrp="1"/>
          </p:cNvSpPr>
          <p:nvPr/>
        </p:nvSpPr>
        <p:spPr>
          <a:xfrm>
            <a:off x="236855" y="322263"/>
            <a:ext cx="8229600" cy="77946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代码演示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953135"/>
            <a:ext cx="4838700" cy="2070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322705"/>
            <a:ext cx="5924550" cy="5116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" y="3205480"/>
            <a:ext cx="3878580" cy="2634615"/>
          </a:xfrm>
          <a:prstGeom prst="rect">
            <a:avLst/>
          </a:prstGeom>
        </p:spPr>
      </p:pic>
      <p:sp>
        <p:nvSpPr>
          <p:cNvPr id="16387" name="제목 97"/>
          <p:cNvSpPr>
            <a:spLocks noGrp="1"/>
          </p:cNvSpPr>
          <p:nvPr/>
        </p:nvSpPr>
        <p:spPr>
          <a:xfrm>
            <a:off x="212725" y="58738"/>
            <a:ext cx="8229600" cy="77946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" y="838200"/>
            <a:ext cx="8204835" cy="4972050"/>
          </a:xfrm>
          <a:prstGeom prst="rect">
            <a:avLst/>
          </a:prstGeom>
        </p:spPr>
      </p:pic>
      <p:sp>
        <p:nvSpPr>
          <p:cNvPr id="16387" name="제목 97"/>
          <p:cNvSpPr>
            <a:spLocks noGrp="1"/>
          </p:cNvSpPr>
          <p:nvPr/>
        </p:nvSpPr>
        <p:spPr>
          <a:xfrm>
            <a:off x="212725" y="58738"/>
            <a:ext cx="8229600" cy="77946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数据集 扑克模式配对组成一手牌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58712" r="-2635"/>
          <a:stretch>
            <a:fillRect/>
          </a:stretch>
        </p:blipFill>
        <p:spPr>
          <a:xfrm>
            <a:off x="4818380" y="4076700"/>
            <a:ext cx="3858260" cy="25774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" y="1358265"/>
            <a:ext cx="4083050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70" y="4337685"/>
            <a:ext cx="352425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135" y="444500"/>
            <a:ext cx="3956050" cy="596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 bwMode="auto">
          <a:xfrm>
            <a:off x="4155997" y="2934891"/>
            <a:ext cx="1101090" cy="1108472"/>
            <a:chOff x="5541603" y="2770428"/>
            <a:chExt cx="1468404" cy="1477955"/>
          </a:xfrm>
        </p:grpSpPr>
        <p:grpSp>
          <p:nvGrpSpPr>
            <p:cNvPr id="7229" name="组合 11"/>
            <p:cNvGrpSpPr/>
            <p:nvPr/>
          </p:nvGrpSpPr>
          <p:grpSpPr bwMode="auto">
            <a:xfrm>
              <a:off x="5541603" y="2770428"/>
              <a:ext cx="1468404" cy="1368419"/>
              <a:chOff x="6056447" y="1504950"/>
              <a:chExt cx="1164958" cy="1085635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096000" y="1504950"/>
                <a:ext cx="1085850" cy="108563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latin typeface="Century Gothic" pitchFamily="34" charset="0"/>
                </a:endParaRPr>
              </a:p>
            </p:txBody>
          </p:sp>
          <p:sp>
            <p:nvSpPr>
              <p:cNvPr id="7232" name="文本框 7"/>
              <p:cNvSpPr txBox="1">
                <a:spLocks noChangeArrowheads="1"/>
              </p:cNvSpPr>
              <p:nvPr/>
            </p:nvSpPr>
            <p:spPr bwMode="auto">
              <a:xfrm>
                <a:off x="6056447" y="1586210"/>
                <a:ext cx="1164958" cy="902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950">
                    <a:solidFill>
                      <a:schemeClr val="bg1"/>
                    </a:solidFill>
                    <a:latin typeface="Century Gothic" pitchFamily="34" charset="0"/>
                  </a:rPr>
                  <a:t>02</a:t>
                </a:r>
                <a:endParaRPr lang="zh-CN" altLang="en-US" sz="4950">
                  <a:solidFill>
                    <a:schemeClr val="bg1"/>
                  </a:solidFill>
                  <a:latin typeface="Century Gothic" pitchFamily="34" charset="0"/>
                </a:endParaRPr>
              </a:p>
            </p:txBody>
          </p:sp>
        </p:grpSp>
        <p:pic>
          <p:nvPicPr>
            <p:cNvPr id="182" name="图片 181"/>
            <p:cNvPicPr>
              <a:picLocks noChangeAspect="1"/>
            </p:cNvPicPr>
            <p:nvPr/>
          </p:nvPicPr>
          <p:blipFill>
            <a:blip r:embed="rId2"/>
            <a:srcRect l="43447" t="18711" r="10242" b="14206"/>
            <a:stretch>
              <a:fillRect/>
            </a:stretch>
          </p:blipFill>
          <p:spPr>
            <a:xfrm rot="1293395">
              <a:off x="5652795" y="3032900"/>
              <a:ext cx="1215483" cy="1215483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sp>
        <p:nvSpPr>
          <p:cNvPr id="186" name="椭圆 185"/>
          <p:cNvSpPr/>
          <p:nvPr/>
        </p:nvSpPr>
        <p:spPr>
          <a:xfrm rot="247877">
            <a:off x="3854054" y="2982516"/>
            <a:ext cx="66675" cy="67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sp>
        <p:nvSpPr>
          <p:cNvPr id="187" name="椭圆 186"/>
          <p:cNvSpPr/>
          <p:nvPr/>
        </p:nvSpPr>
        <p:spPr>
          <a:xfrm rot="10800000">
            <a:off x="4090988" y="5528072"/>
            <a:ext cx="142875" cy="1440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sp>
        <p:nvSpPr>
          <p:cNvPr id="188" name="椭圆 187"/>
          <p:cNvSpPr/>
          <p:nvPr/>
        </p:nvSpPr>
        <p:spPr>
          <a:xfrm rot="10800000">
            <a:off x="3806429" y="5078016"/>
            <a:ext cx="278606" cy="2797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sp>
        <p:nvSpPr>
          <p:cNvPr id="189" name="椭圆 188"/>
          <p:cNvSpPr/>
          <p:nvPr/>
        </p:nvSpPr>
        <p:spPr>
          <a:xfrm rot="10800000">
            <a:off x="4012406" y="3550444"/>
            <a:ext cx="144066" cy="1428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sp>
        <p:nvSpPr>
          <p:cNvPr id="191" name="椭圆 190"/>
          <p:cNvSpPr/>
          <p:nvPr/>
        </p:nvSpPr>
        <p:spPr>
          <a:xfrm rot="10800000">
            <a:off x="3687366" y="3111104"/>
            <a:ext cx="364331" cy="3631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sp>
        <p:nvSpPr>
          <p:cNvPr id="192" name="椭圆 191"/>
          <p:cNvSpPr/>
          <p:nvPr/>
        </p:nvSpPr>
        <p:spPr>
          <a:xfrm rot="10800000">
            <a:off x="4005263" y="2919413"/>
            <a:ext cx="22860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sp>
        <p:nvSpPr>
          <p:cNvPr id="193" name="椭圆 192"/>
          <p:cNvSpPr/>
          <p:nvPr/>
        </p:nvSpPr>
        <p:spPr>
          <a:xfrm rot="10800000">
            <a:off x="4736306" y="1819275"/>
            <a:ext cx="300038" cy="3000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194" name="椭圆 193"/>
          <p:cNvSpPr/>
          <p:nvPr/>
        </p:nvSpPr>
        <p:spPr>
          <a:xfrm rot="247877" flipH="1">
            <a:off x="4564856" y="5761435"/>
            <a:ext cx="72629" cy="72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sp>
        <p:nvSpPr>
          <p:cNvPr id="195" name="椭圆 194"/>
          <p:cNvSpPr/>
          <p:nvPr/>
        </p:nvSpPr>
        <p:spPr>
          <a:xfrm rot="10800000">
            <a:off x="5086350" y="3946922"/>
            <a:ext cx="303610" cy="30360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sp>
        <p:nvSpPr>
          <p:cNvPr id="196" name="椭圆 195"/>
          <p:cNvSpPr/>
          <p:nvPr/>
        </p:nvSpPr>
        <p:spPr>
          <a:xfrm rot="10800000">
            <a:off x="4419521" y="5895816"/>
            <a:ext cx="407194" cy="407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3924300" y="2120504"/>
            <a:ext cx="942719" cy="814388"/>
            <a:chOff x="5231859" y="1684578"/>
            <a:chExt cx="1257880" cy="1085850"/>
          </a:xfrm>
        </p:grpSpPr>
        <p:grpSp>
          <p:nvGrpSpPr>
            <p:cNvPr id="7225" name="组合 10"/>
            <p:cNvGrpSpPr/>
            <p:nvPr/>
          </p:nvGrpSpPr>
          <p:grpSpPr bwMode="auto">
            <a:xfrm>
              <a:off x="5242532" y="1684578"/>
              <a:ext cx="1247207" cy="1085850"/>
              <a:chOff x="1195673" y="1504950"/>
              <a:chExt cx="1247207" cy="1085850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277143" y="1504950"/>
                <a:ext cx="1085057" cy="10858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">
                  <a:latin typeface="Century Gothic" pitchFamily="34" charset="0"/>
                </a:endParaRPr>
              </a:p>
            </p:txBody>
          </p:sp>
          <p:sp>
            <p:nvSpPr>
              <p:cNvPr id="7228" name="文本框 6"/>
              <p:cNvSpPr txBox="1">
                <a:spLocks noChangeArrowheads="1"/>
              </p:cNvSpPr>
              <p:nvPr/>
            </p:nvSpPr>
            <p:spPr bwMode="auto">
              <a:xfrm>
                <a:off x="1195673" y="1586210"/>
                <a:ext cx="1247207" cy="952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50">
                    <a:solidFill>
                      <a:schemeClr val="bg1"/>
                    </a:solidFill>
                    <a:latin typeface="Century Gothic" pitchFamily="34" charset="0"/>
                  </a:rPr>
                  <a:t>01</a:t>
                </a:r>
                <a:endParaRPr lang="zh-CN" altLang="en-US" sz="4050">
                  <a:solidFill>
                    <a:schemeClr val="bg1"/>
                  </a:solidFill>
                  <a:latin typeface="Century Gothic" pitchFamily="34" charset="0"/>
                </a:endParaRPr>
              </a:p>
            </p:txBody>
          </p:sp>
        </p:grpSp>
        <p:pic>
          <p:nvPicPr>
            <p:cNvPr id="183" name="图片 182"/>
            <p:cNvPicPr>
              <a:picLocks noChangeAspect="1"/>
            </p:cNvPicPr>
            <p:nvPr/>
          </p:nvPicPr>
          <p:blipFill>
            <a:blip r:embed="rId2"/>
            <a:srcRect l="43447" t="18711" r="10242" b="14206"/>
            <a:stretch>
              <a:fillRect/>
            </a:stretch>
          </p:blipFill>
          <p:spPr>
            <a:xfrm rot="19343822">
              <a:off x="5231859" y="1742018"/>
              <a:ext cx="1019877" cy="1019877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grpSp>
        <p:nvGrpSpPr>
          <p:cNvPr id="18" name="组合 17"/>
          <p:cNvGrpSpPr/>
          <p:nvPr/>
        </p:nvGrpSpPr>
        <p:grpSpPr bwMode="auto">
          <a:xfrm>
            <a:off x="3673316" y="3793094"/>
            <a:ext cx="1148954" cy="1148953"/>
            <a:chOff x="4905512" y="3916438"/>
            <a:chExt cx="1531210" cy="1531210"/>
          </a:xfrm>
        </p:grpSpPr>
        <p:grpSp>
          <p:nvGrpSpPr>
            <p:cNvPr id="7221" name="组合 13"/>
            <p:cNvGrpSpPr/>
            <p:nvPr/>
          </p:nvGrpSpPr>
          <p:grpSpPr bwMode="auto">
            <a:xfrm>
              <a:off x="4905512" y="3916438"/>
              <a:ext cx="1531210" cy="1531210"/>
              <a:chOff x="1276350" y="4991100"/>
              <a:chExt cx="1085850" cy="108585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276350" y="4991100"/>
                <a:ext cx="1085850" cy="10858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50">
                  <a:latin typeface="Century Gothic" pitchFamily="34" charset="0"/>
                </a:endParaRPr>
              </a:p>
            </p:txBody>
          </p:sp>
          <p:sp>
            <p:nvSpPr>
              <p:cNvPr id="7224" name="文本框 8"/>
              <p:cNvSpPr txBox="1">
                <a:spLocks noChangeArrowheads="1"/>
              </p:cNvSpPr>
              <p:nvPr/>
            </p:nvSpPr>
            <p:spPr bwMode="auto">
              <a:xfrm>
                <a:off x="1338573" y="5175970"/>
                <a:ext cx="961399" cy="740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500">
                    <a:solidFill>
                      <a:schemeClr val="bg1"/>
                    </a:solidFill>
                    <a:latin typeface="Century Gothic" pitchFamily="34" charset="0"/>
                  </a:rPr>
                  <a:t>03</a:t>
                </a:r>
                <a:endParaRPr lang="zh-CN" altLang="en-US" sz="4500">
                  <a:solidFill>
                    <a:schemeClr val="bg1"/>
                  </a:solidFill>
                  <a:latin typeface="Century Gothic" pitchFamily="34" charset="0"/>
                </a:endParaRPr>
              </a:p>
            </p:txBody>
          </p:sp>
        </p:grpSp>
        <p:pic>
          <p:nvPicPr>
            <p:cNvPr id="184" name="图片 183"/>
            <p:cNvPicPr>
              <a:picLocks noChangeAspect="1"/>
            </p:cNvPicPr>
            <p:nvPr/>
          </p:nvPicPr>
          <p:blipFill>
            <a:blip r:embed="rId2"/>
            <a:srcRect l="43447" t="18711" r="10242" b="14206"/>
            <a:stretch>
              <a:fillRect/>
            </a:stretch>
          </p:blipFill>
          <p:spPr>
            <a:xfrm rot="19161339">
              <a:off x="4923632" y="4154443"/>
              <a:ext cx="1152845" cy="1152845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grpSp>
        <p:nvGrpSpPr>
          <p:cNvPr id="19" name="组合 18"/>
          <p:cNvGrpSpPr/>
          <p:nvPr/>
        </p:nvGrpSpPr>
        <p:grpSpPr bwMode="auto">
          <a:xfrm>
            <a:off x="4233958" y="3028315"/>
            <a:ext cx="1149254" cy="863204"/>
            <a:chOff x="5661358" y="5333344"/>
            <a:chExt cx="1532876" cy="1150765"/>
          </a:xfrm>
        </p:grpSpPr>
        <p:grpSp>
          <p:nvGrpSpPr>
            <p:cNvPr id="7217" name="组合 12"/>
            <p:cNvGrpSpPr/>
            <p:nvPr/>
          </p:nvGrpSpPr>
          <p:grpSpPr bwMode="auto">
            <a:xfrm>
              <a:off x="5661358" y="5365724"/>
              <a:ext cx="1246731" cy="1087275"/>
              <a:chOff x="6019060" y="4990436"/>
              <a:chExt cx="1246731" cy="1087275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099500" y="4990436"/>
                <a:ext cx="1086231" cy="108727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">
                  <a:latin typeface="Century Gothic" pitchFamily="34" charset="0"/>
                </a:endParaRPr>
              </a:p>
            </p:txBody>
          </p:sp>
          <p:sp>
            <p:nvSpPr>
              <p:cNvPr id="7220" name="文本框 9"/>
              <p:cNvSpPr txBox="1">
                <a:spLocks noChangeArrowheads="1"/>
              </p:cNvSpPr>
              <p:nvPr/>
            </p:nvSpPr>
            <p:spPr bwMode="auto">
              <a:xfrm>
                <a:off x="6019060" y="5072360"/>
                <a:ext cx="1246731" cy="952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50">
                    <a:solidFill>
                      <a:schemeClr val="bg1"/>
                    </a:solidFill>
                    <a:latin typeface="Century Gothic" pitchFamily="34" charset="0"/>
                  </a:rPr>
                  <a:t>02</a:t>
                </a:r>
              </a:p>
            </p:txBody>
          </p:sp>
        </p:grpSp>
        <p:pic>
          <p:nvPicPr>
            <p:cNvPr id="185" name="图片 184"/>
            <p:cNvPicPr>
              <a:picLocks noChangeAspect="1"/>
            </p:cNvPicPr>
            <p:nvPr/>
          </p:nvPicPr>
          <p:blipFill>
            <a:blip r:embed="rId2"/>
            <a:srcRect l="43447" t="18711" r="10242" b="14206"/>
            <a:stretch>
              <a:fillRect/>
            </a:stretch>
          </p:blipFill>
          <p:spPr>
            <a:xfrm rot="1714423">
              <a:off x="6043469" y="5333344"/>
              <a:ext cx="1150765" cy="1150765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</p:grpSp>
      <p:sp>
        <p:nvSpPr>
          <p:cNvPr id="198" name="椭圆 197"/>
          <p:cNvSpPr/>
          <p:nvPr/>
        </p:nvSpPr>
        <p:spPr>
          <a:xfrm rot="10800000">
            <a:off x="4826794" y="4562475"/>
            <a:ext cx="175022" cy="17502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111919" y="2181225"/>
            <a:ext cx="8821341" cy="3178968"/>
            <a:chOff x="149471" y="1764793"/>
            <a:chExt cx="11761547" cy="4239633"/>
          </a:xfrm>
        </p:grpSpPr>
        <p:grpSp>
          <p:nvGrpSpPr>
            <p:cNvPr id="7197" name="组合 213"/>
            <p:cNvGrpSpPr/>
            <p:nvPr/>
          </p:nvGrpSpPr>
          <p:grpSpPr bwMode="auto">
            <a:xfrm>
              <a:off x="411404" y="1764793"/>
              <a:ext cx="4767164" cy="491184"/>
              <a:chOff x="411404" y="1764793"/>
              <a:chExt cx="4767164" cy="491184"/>
            </a:xfrm>
          </p:grpSpPr>
          <p:cxnSp>
            <p:nvCxnSpPr>
              <p:cNvPr id="209" name="直接连接符 208"/>
              <p:cNvCxnSpPr/>
              <p:nvPr/>
            </p:nvCxnSpPr>
            <p:spPr>
              <a:xfrm>
                <a:off x="411404" y="2207811"/>
                <a:ext cx="476716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文本框 210"/>
              <p:cNvSpPr txBox="1"/>
              <p:nvPr/>
            </p:nvSpPr>
            <p:spPr>
              <a:xfrm>
                <a:off x="2229054" y="1764793"/>
                <a:ext cx="2908240" cy="49118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CART</a:t>
                </a: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介绍</a:t>
                </a:r>
              </a:p>
            </p:txBody>
          </p:sp>
        </p:grpSp>
        <p:grpSp>
          <p:nvGrpSpPr>
            <p:cNvPr id="7198" name="组合 214"/>
            <p:cNvGrpSpPr/>
            <p:nvPr/>
          </p:nvGrpSpPr>
          <p:grpSpPr bwMode="auto">
            <a:xfrm>
              <a:off x="149471" y="3876258"/>
              <a:ext cx="4767165" cy="491184"/>
              <a:chOff x="410332" y="1737945"/>
              <a:chExt cx="4767165" cy="491184"/>
            </a:xfrm>
          </p:grpSpPr>
          <p:cxnSp>
            <p:nvCxnSpPr>
              <p:cNvPr id="216" name="直接连接符 215"/>
              <p:cNvCxnSpPr/>
              <p:nvPr/>
            </p:nvCxnSpPr>
            <p:spPr>
              <a:xfrm>
                <a:off x="410332" y="2206781"/>
                <a:ext cx="476716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10" name="文本框 216"/>
              <p:cNvSpPr txBox="1">
                <a:spLocks noChangeArrowheads="1"/>
              </p:cNvSpPr>
              <p:nvPr/>
            </p:nvSpPr>
            <p:spPr bwMode="auto">
              <a:xfrm>
                <a:off x="1937476" y="1737945"/>
                <a:ext cx="3199356" cy="49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 smtClean="0">
                    <a:solidFill>
                      <a:srgbClr val="40404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延伸：</a:t>
                </a:r>
                <a:r>
                  <a:rPr lang="en-US" altLang="zh-CN" sz="1800" dirty="0" smtClean="0">
                    <a:solidFill>
                      <a:srgbClr val="40404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CCP</a:t>
                </a:r>
                <a:r>
                  <a:rPr lang="zh-CN" altLang="en-US" sz="1800" dirty="0" smtClean="0">
                    <a:solidFill>
                      <a:srgbClr val="40404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剪枝</a:t>
                </a:r>
                <a:endParaRPr lang="zh-CN" altLang="en-US" sz="18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7199" name="组合 219"/>
            <p:cNvGrpSpPr/>
            <p:nvPr/>
          </p:nvGrpSpPr>
          <p:grpSpPr bwMode="auto">
            <a:xfrm>
              <a:off x="7010337" y="3008956"/>
              <a:ext cx="4900681" cy="491184"/>
              <a:chOff x="277330" y="1745441"/>
              <a:chExt cx="4900681" cy="491184"/>
            </a:xfrm>
          </p:grpSpPr>
          <p:cxnSp>
            <p:nvCxnSpPr>
              <p:cNvPr id="221" name="直接连接符 220"/>
              <p:cNvCxnSpPr/>
              <p:nvPr/>
            </p:nvCxnSpPr>
            <p:spPr>
              <a:xfrm>
                <a:off x="410846" y="2206659"/>
                <a:ext cx="476716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06" name="文本框 221"/>
              <p:cNvSpPr txBox="1">
                <a:spLocks noChangeArrowheads="1"/>
              </p:cNvSpPr>
              <p:nvPr/>
            </p:nvSpPr>
            <p:spPr bwMode="auto">
              <a:xfrm>
                <a:off x="277330" y="1745441"/>
                <a:ext cx="3925419" cy="49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>
                    <a:solidFill>
                      <a:srgbClr val="40404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代码</a:t>
                </a:r>
              </a:p>
            </p:txBody>
          </p:sp>
        </p:grpSp>
        <p:cxnSp>
          <p:nvCxnSpPr>
            <p:cNvPr id="226" name="直接连接符 225"/>
            <p:cNvCxnSpPr/>
            <p:nvPr/>
          </p:nvCxnSpPr>
          <p:spPr>
            <a:xfrm>
              <a:off x="6980344" y="6004426"/>
              <a:ext cx="47671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椭圆 229"/>
          <p:cNvSpPr/>
          <p:nvPr/>
        </p:nvSpPr>
        <p:spPr>
          <a:xfrm rot="10800000">
            <a:off x="5141119" y="2558654"/>
            <a:ext cx="182166" cy="1821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sp>
        <p:nvSpPr>
          <p:cNvPr id="231" name="椭圆 230"/>
          <p:cNvSpPr/>
          <p:nvPr/>
        </p:nvSpPr>
        <p:spPr>
          <a:xfrm rot="10800000">
            <a:off x="4880372" y="2326481"/>
            <a:ext cx="141684" cy="14168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sp>
        <p:nvSpPr>
          <p:cNvPr id="232" name="椭圆 231"/>
          <p:cNvSpPr/>
          <p:nvPr/>
        </p:nvSpPr>
        <p:spPr>
          <a:xfrm rot="10800000">
            <a:off x="4904185" y="2583656"/>
            <a:ext cx="114300" cy="11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sp>
        <p:nvSpPr>
          <p:cNvPr id="233" name="椭圆 232"/>
          <p:cNvSpPr/>
          <p:nvPr/>
        </p:nvSpPr>
        <p:spPr>
          <a:xfrm rot="10800000">
            <a:off x="5300663" y="4469606"/>
            <a:ext cx="114300" cy="1154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latin typeface="Century Gothic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3679031" y="14288"/>
            <a:ext cx="1757363" cy="1757363"/>
            <a:chOff x="4905189" y="-1123733"/>
            <a:chExt cx="2342574" cy="2342574"/>
          </a:xfrm>
        </p:grpSpPr>
        <p:sp>
          <p:nvSpPr>
            <p:cNvPr id="202" name="任意多边形 201"/>
            <p:cNvSpPr/>
            <p:nvPr/>
          </p:nvSpPr>
          <p:spPr>
            <a:xfrm rot="13500000" flipH="1">
              <a:off x="4905189" y="-1123733"/>
              <a:ext cx="2342574" cy="2342574"/>
            </a:xfrm>
            <a:custGeom>
              <a:avLst/>
              <a:gdLst>
                <a:gd name="connsiteX0" fmla="*/ 0 w 2342574"/>
                <a:gd name="connsiteY0" fmla="*/ 116757 h 2342574"/>
                <a:gd name="connsiteX1" fmla="*/ 2225818 w 2342574"/>
                <a:gd name="connsiteY1" fmla="*/ 2342574 h 2342574"/>
                <a:gd name="connsiteX2" fmla="*/ 2307225 w 2342574"/>
                <a:gd name="connsiteY2" fmla="*/ 2080322 h 2342574"/>
                <a:gd name="connsiteX3" fmla="*/ 2342574 w 2342574"/>
                <a:gd name="connsiteY3" fmla="*/ 1729671 h 2342574"/>
                <a:gd name="connsiteX4" fmla="*/ 2206215 w 2342574"/>
                <a:gd name="connsiteY4" fmla="*/ 180329 h 2342574"/>
                <a:gd name="connsiteX5" fmla="*/ 2233153 w 2342574"/>
                <a:gd name="connsiteY5" fmla="*/ 119650 h 2342574"/>
                <a:gd name="connsiteX6" fmla="*/ 2259713 w 2342574"/>
                <a:gd name="connsiteY6" fmla="*/ 93089 h 2342574"/>
                <a:gd name="connsiteX7" fmla="*/ 2241319 w 2342574"/>
                <a:gd name="connsiteY7" fmla="*/ 101255 h 2342574"/>
                <a:gd name="connsiteX8" fmla="*/ 2249485 w 2342574"/>
                <a:gd name="connsiteY8" fmla="*/ 82861 h 2342574"/>
                <a:gd name="connsiteX9" fmla="*/ 2222925 w 2342574"/>
                <a:gd name="connsiteY9" fmla="*/ 109421 h 2342574"/>
                <a:gd name="connsiteX10" fmla="*/ 2162245 w 2342574"/>
                <a:gd name="connsiteY10" fmla="*/ 136359 h 2342574"/>
                <a:gd name="connsiteX11" fmla="*/ 612904 w 2342574"/>
                <a:gd name="connsiteY11" fmla="*/ 0 h 2342574"/>
                <a:gd name="connsiteX12" fmla="*/ 262254 w 2342574"/>
                <a:gd name="connsiteY12" fmla="*/ 35349 h 234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2574" h="2342574">
                  <a:moveTo>
                    <a:pt x="0" y="116757"/>
                  </a:moveTo>
                  <a:lnTo>
                    <a:pt x="2225818" y="2342574"/>
                  </a:lnTo>
                  <a:lnTo>
                    <a:pt x="2307225" y="2080322"/>
                  </a:lnTo>
                  <a:cubicBezTo>
                    <a:pt x="2330403" y="1967058"/>
                    <a:pt x="2342574" y="1849786"/>
                    <a:pt x="2342574" y="1729671"/>
                  </a:cubicBezTo>
                  <a:cubicBezTo>
                    <a:pt x="2342574" y="1185952"/>
                    <a:pt x="2024401" y="669505"/>
                    <a:pt x="2206215" y="180329"/>
                  </a:cubicBezTo>
                  <a:lnTo>
                    <a:pt x="2233153" y="119650"/>
                  </a:lnTo>
                  <a:lnTo>
                    <a:pt x="2259713" y="93089"/>
                  </a:lnTo>
                  <a:lnTo>
                    <a:pt x="2241319" y="101255"/>
                  </a:lnTo>
                  <a:lnTo>
                    <a:pt x="2249485" y="82861"/>
                  </a:lnTo>
                  <a:lnTo>
                    <a:pt x="2222925" y="109421"/>
                  </a:lnTo>
                  <a:lnTo>
                    <a:pt x="2162245" y="136359"/>
                  </a:lnTo>
                  <a:cubicBezTo>
                    <a:pt x="1673070" y="318173"/>
                    <a:pt x="1156623" y="0"/>
                    <a:pt x="612904" y="0"/>
                  </a:cubicBezTo>
                  <a:cubicBezTo>
                    <a:pt x="492789" y="0"/>
                    <a:pt x="375517" y="12172"/>
                    <a:pt x="262254" y="3534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/>
            </a:p>
          </p:txBody>
        </p:sp>
        <p:grpSp>
          <p:nvGrpSpPr>
            <p:cNvPr id="7192" name="组合 206"/>
            <p:cNvGrpSpPr/>
            <p:nvPr/>
          </p:nvGrpSpPr>
          <p:grpSpPr bwMode="auto">
            <a:xfrm>
              <a:off x="5482897" y="-75988"/>
              <a:ext cx="1187158" cy="1066490"/>
              <a:chOff x="5437886" y="14100"/>
              <a:chExt cx="1187158" cy="1066490"/>
            </a:xfrm>
          </p:grpSpPr>
          <p:sp>
            <p:nvSpPr>
              <p:cNvPr id="7194" name="文本框 202"/>
              <p:cNvSpPr txBox="1">
                <a:spLocks noChangeArrowheads="1"/>
              </p:cNvSpPr>
              <p:nvPr/>
            </p:nvSpPr>
            <p:spPr bwMode="auto">
              <a:xfrm>
                <a:off x="5824929" y="14100"/>
                <a:ext cx="413072" cy="798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3300">
                  <a:solidFill>
                    <a:schemeClr val="bg1"/>
                  </a:solidFill>
                  <a:latin typeface="方正清刻本悦宋简体" pitchFamily="2" charset="-122"/>
                  <a:ea typeface="方正清刻本悦宋简体" pitchFamily="2" charset="-122"/>
                </a:endParaRPr>
              </a:p>
            </p:txBody>
          </p:sp>
          <p:cxnSp>
            <p:nvCxnSpPr>
              <p:cNvPr id="205" name="直接连接符 204"/>
              <p:cNvCxnSpPr/>
              <p:nvPr/>
            </p:nvCxnSpPr>
            <p:spPr>
              <a:xfrm>
                <a:off x="5437886" y="723286"/>
                <a:ext cx="1187158" cy="0"/>
              </a:xfrm>
              <a:prstGeom prst="line">
                <a:avLst/>
              </a:prstGeom>
              <a:ln>
                <a:solidFill>
                  <a:schemeClr val="bg1">
                    <a:alpha val="5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96" name="文本框 205"/>
              <p:cNvSpPr txBox="1">
                <a:spLocks noChangeArrowheads="1"/>
              </p:cNvSpPr>
              <p:nvPr/>
            </p:nvSpPr>
            <p:spPr bwMode="auto">
              <a:xfrm>
                <a:off x="5447331" y="743700"/>
                <a:ext cx="1168269" cy="3368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50">
                    <a:solidFill>
                      <a:schemeClr val="bg1"/>
                    </a:solidFill>
                  </a:rPr>
                  <a:t>CONTENTS</a:t>
                </a:r>
                <a:endParaRPr lang="zh-CN" altLang="en-US" sz="105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193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810" y="-192446"/>
              <a:ext cx="1792379" cy="117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bldLvl="0" animBg="1"/>
      <p:bldP spid="187" grpId="0" bldLvl="0" animBg="1"/>
      <p:bldP spid="188" grpId="0" bldLvl="0" animBg="1"/>
      <p:bldP spid="189" grpId="0" bldLvl="0" animBg="1"/>
      <p:bldP spid="191" grpId="0" bldLvl="0" animBg="1"/>
      <p:bldP spid="192" grpId="0" bldLvl="0" animBg="1"/>
      <p:bldP spid="193" grpId="0" bldLvl="0" animBg="1"/>
      <p:bldP spid="194" grpId="0" bldLvl="0" animBg="1"/>
      <p:bldP spid="195" grpId="0" bldLvl="0" animBg="1"/>
      <p:bldP spid="196" grpId="0" bldLvl="0" animBg="1"/>
      <p:bldP spid="198" grpId="0" bldLvl="0" animBg="1"/>
      <p:bldP spid="230" grpId="0" bldLvl="0" animBg="1"/>
      <p:bldP spid="231" grpId="0" bldLvl="0" animBg="1"/>
      <p:bldP spid="232" grpId="0" bldLvl="0" animBg="1"/>
      <p:bldP spid="23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" y="2218690"/>
            <a:ext cx="9240520" cy="1963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8165" y="1032510"/>
            <a:ext cx="55975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运行结果：</a:t>
            </a:r>
          </a:p>
          <a:p>
            <a:r>
              <a:rPr lang="en-US" altLang="zh-CN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25010</a:t>
            </a:r>
            <a:r>
              <a:rPr lang="zh-CN" altLang="en-US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条数据中选择</a:t>
            </a:r>
            <a:r>
              <a:rPr lang="en-US" altLang="zh-CN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23000</a:t>
            </a:r>
            <a:r>
              <a:rPr lang="zh-CN" altLang="en-US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做训练集，</a:t>
            </a:r>
            <a:r>
              <a:rPr lang="en-US" altLang="zh-CN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2010</a:t>
            </a:r>
            <a:r>
              <a:rPr lang="zh-CN" altLang="en-US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条做测试集</a:t>
            </a:r>
          </a:p>
          <a:p>
            <a:r>
              <a:rPr lang="zh-CN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限制</a:t>
            </a:r>
            <a:r>
              <a:rPr lang="en-US" altLang="zh-CN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depth=15</a:t>
            </a:r>
            <a:r>
              <a:rPr lang="zh-CN" altLang="en-US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depth=5</a:t>
            </a:r>
            <a:r>
              <a:rPr lang="zh-CN" altLang="en-US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时只有</a:t>
            </a:r>
            <a:r>
              <a:rPr lang="en-US" altLang="zh-CN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41%</a:t>
            </a:r>
            <a:r>
              <a:rPr lang="zh-CN" altLang="en-US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正确率）</a:t>
            </a:r>
          </a:p>
          <a:p>
            <a:endParaRPr lang="en-US" altLang="zh-CN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endParaRPr lang="en-US" altLang="zh-CN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" y="4846955"/>
            <a:ext cx="8820785" cy="1968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165" y="4330700"/>
            <a:ext cx="630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depth=23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97"/>
          <p:cNvSpPr>
            <a:spLocks noGrp="1"/>
          </p:cNvSpPr>
          <p:nvPr>
            <p:ph type="title"/>
          </p:nvPr>
        </p:nvSpPr>
        <p:spPr>
          <a:xfrm>
            <a:off x="212725" y="58738"/>
            <a:ext cx="8229600" cy="779462"/>
          </a:xfrm>
        </p:spPr>
        <p:txBody>
          <a:bodyPr vert="horz" wrap="square" anchor="ctr"/>
          <a:lstStyle/>
          <a:p>
            <a:pPr algn="l"/>
            <a:r>
              <a:rPr lang="en-US" altLang="zh-CN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CCP（代价复杂度）</a:t>
            </a:r>
            <a:r>
              <a:rPr lang="zh-CN" altLang="en-US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剪枝方法</a:t>
            </a:r>
          </a:p>
        </p:txBody>
      </p:sp>
      <p:sp>
        <p:nvSpPr>
          <p:cNvPr id="16388" name="Rectangle 9"/>
          <p:cNvSpPr txBox="1"/>
          <p:nvPr/>
        </p:nvSpPr>
        <p:spPr>
          <a:xfrm>
            <a:off x="355600" y="1125855"/>
            <a:ext cx="8137525" cy="534543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就像CART生成算法使用基尼指数作为判断标准一样，这个算法使用“误差增益值”作为判断标准。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我们希望减少树的大小来防止过拟</a:t>
            </a:r>
            <a:r>
              <a:rPr 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合</a:t>
            </a: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，但又担心去掉一些节点后预测的误差会增大，那么如何达到这两个变量之间的平衡则是问题的关键，因此我们用一个变量α来平衡，因此损失函数定义为如下：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180" y="4904105"/>
            <a:ext cx="194945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97"/>
          <p:cNvSpPr>
            <a:spLocks noGrp="1"/>
          </p:cNvSpPr>
          <p:nvPr>
            <p:ph type="title"/>
          </p:nvPr>
        </p:nvSpPr>
        <p:spPr>
          <a:xfrm>
            <a:off x="212725" y="58738"/>
            <a:ext cx="8229600" cy="779462"/>
          </a:xfrm>
        </p:spPr>
        <p:txBody>
          <a:bodyPr vert="horz" wrap="square" anchor="ctr"/>
          <a:lstStyle/>
          <a:p>
            <a:pPr algn="l"/>
            <a:r>
              <a:rPr lang="en-US" altLang="zh-CN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CCP（代价复杂度）</a:t>
            </a:r>
            <a:r>
              <a:rPr lang="zh-CN" altLang="en-US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剪枝方法</a:t>
            </a:r>
          </a:p>
        </p:txBody>
      </p:sp>
      <p:sp>
        <p:nvSpPr>
          <p:cNvPr id="16388" name="Rectangle 9"/>
          <p:cNvSpPr txBox="1"/>
          <p:nvPr/>
        </p:nvSpPr>
        <p:spPr>
          <a:xfrm>
            <a:off x="395605" y="1125855"/>
            <a:ext cx="8137525" cy="534543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T为任意子树，C(T)为预测误差，|T|为子树T的叶子节点个数，α是参数，C(T)衡量训练数据的拟合程度，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|T|衡量树的复杂度（即大小），α权衡拟合程度与树的复杂度。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那么我们如何找到这个合适的α来使拟合程度与复杂度之间达到最好的平衡呢，最好的办法就是，我们将α从0取到正无穷，对于每一个固定的α，我们都可以找到使得Cα(T)最小的最优子树T(α) 。当α很小的时候，T0是这样的最优子树，当α很大的时候，单独一个根节点是这样的最优的子树。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75" y="1407795"/>
            <a:ext cx="194945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97"/>
          <p:cNvSpPr>
            <a:spLocks noGrp="1"/>
          </p:cNvSpPr>
          <p:nvPr>
            <p:ph type="title"/>
          </p:nvPr>
        </p:nvSpPr>
        <p:spPr>
          <a:xfrm>
            <a:off x="212725" y="58738"/>
            <a:ext cx="8229600" cy="779462"/>
          </a:xfrm>
        </p:spPr>
        <p:txBody>
          <a:bodyPr vert="horz" wrap="square" anchor="ctr"/>
          <a:lstStyle/>
          <a:p>
            <a:pPr algn="l"/>
            <a:r>
              <a:rPr lang="en-US" altLang="zh-CN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CCP（代价复杂度）</a:t>
            </a:r>
            <a:r>
              <a:rPr lang="zh-CN" altLang="en-US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剪枝方法</a:t>
            </a:r>
          </a:p>
        </p:txBody>
      </p:sp>
      <p:sp>
        <p:nvSpPr>
          <p:cNvPr id="16388" name="Rectangle 9"/>
          <p:cNvSpPr txBox="1"/>
          <p:nvPr/>
        </p:nvSpPr>
        <p:spPr>
          <a:xfrm>
            <a:off x="395605" y="1125855"/>
            <a:ext cx="8137525" cy="534543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尽管α取值无限多，但是T0的子树是有限个，因此我们可以生成这样一个子树序列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T0&gt;T1&gt;T2&gt;...&gt;Tn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Tn 是最后剩下的那个根节点。（这里的子树生成是根据前一个子树Ti ，剪掉某一个内部节点）然后对这样的子树序列分别用测试集进行交叉验证，找到最优的那个子树作为我们的决策树。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97"/>
          <p:cNvSpPr>
            <a:spLocks noGrp="1"/>
          </p:cNvSpPr>
          <p:nvPr>
            <p:ph type="title"/>
          </p:nvPr>
        </p:nvSpPr>
        <p:spPr>
          <a:xfrm>
            <a:off x="212725" y="58738"/>
            <a:ext cx="8229600" cy="779462"/>
          </a:xfrm>
        </p:spPr>
        <p:txBody>
          <a:bodyPr vert="horz" wrap="square" anchor="ctr"/>
          <a:lstStyle/>
          <a:p>
            <a:pPr algn="l"/>
            <a:r>
              <a:rPr lang="zh-CN" altLang="en-US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子树序列的形成</a:t>
            </a:r>
          </a:p>
        </p:txBody>
      </p:sp>
      <p:sp>
        <p:nvSpPr>
          <p:cNvPr id="16388" name="Rectangle 9"/>
          <p:cNvSpPr txBox="1"/>
          <p:nvPr/>
        </p:nvSpPr>
        <p:spPr>
          <a:xfrm>
            <a:off x="395605" y="965200"/>
            <a:ext cx="8137525" cy="550608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具体的，从整体树</a:t>
            </a:r>
            <a:r>
              <a:rPr lang="en-US" alt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T0</a:t>
            </a:r>
            <a:r>
              <a:rPr lang="zh-CN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开始剪枝，对</a:t>
            </a:r>
            <a:r>
              <a:rPr lang="en-US" alt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T0</a:t>
            </a:r>
            <a:r>
              <a:rPr lang="zh-CN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的任意内部节点</a:t>
            </a:r>
            <a:r>
              <a:rPr lang="en-US" alt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lang="zh-CN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，以</a:t>
            </a:r>
            <a:r>
              <a:rPr lang="en-US" alt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lang="zh-CN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为单节点的损失函数是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zh-CN"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以t为根结点的子树T</a:t>
            </a:r>
            <a:r>
              <a:rPr 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的损失函数是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Cα(Tt)=C(Tt)+α|Tt|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当α=0及充分小时，有不等式Cα(Tt)&lt;Cα(</a:t>
            </a:r>
            <a:r>
              <a:rPr 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当α增大时，在某一α有Cα(Tt)=Cα(t)当α再增大时，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Cα(Tt)&gt;Cα(t)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只要α=(C(t)-C(Tt))/(|Tt|-1),Tt与t有相同的损失函数值，而t的结点少，因此t比Tt更可取，对Tt进行剪枝。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60" y="2021205"/>
            <a:ext cx="1663700" cy="692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97"/>
          <p:cNvSpPr>
            <a:spLocks noGrp="1"/>
          </p:cNvSpPr>
          <p:nvPr>
            <p:ph type="title"/>
          </p:nvPr>
        </p:nvSpPr>
        <p:spPr>
          <a:xfrm>
            <a:off x="212725" y="58738"/>
            <a:ext cx="8229600" cy="779462"/>
          </a:xfrm>
        </p:spPr>
        <p:txBody>
          <a:bodyPr vert="horz" wrap="square" anchor="ctr"/>
          <a:lstStyle/>
          <a:p>
            <a:pPr algn="l"/>
            <a:r>
              <a:rPr lang="zh-CN" altLang="en-US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子树序列的形成</a:t>
            </a:r>
          </a:p>
        </p:txBody>
      </p:sp>
      <p:sp>
        <p:nvSpPr>
          <p:cNvPr id="16388" name="Rectangle 9"/>
          <p:cNvSpPr txBox="1"/>
          <p:nvPr/>
        </p:nvSpPr>
        <p:spPr>
          <a:xfrm>
            <a:off x="395605" y="965200"/>
            <a:ext cx="8137525" cy="550608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为此，对T0中每一内部结点t,计算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表示剪枝后整体损失函数减少的程度，在T0中剪去g(t)最小的Tt，将得到的子树作为T1，同时将最小的g(t)设为a1，T1为区间[a1，a2)的最优子树。如此剪枝下去，直至得到根结点。在这一过程中，不断地增加a的值，产生新的区间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80" y="2565400"/>
            <a:ext cx="221615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97"/>
          <p:cNvSpPr>
            <a:spLocks noGrp="1"/>
          </p:cNvSpPr>
          <p:nvPr>
            <p:ph type="title"/>
          </p:nvPr>
        </p:nvSpPr>
        <p:spPr>
          <a:xfrm>
            <a:off x="212725" y="58738"/>
            <a:ext cx="8229600" cy="779462"/>
          </a:xfrm>
        </p:spPr>
        <p:txBody>
          <a:bodyPr vert="horz" wrap="square" anchor="ctr"/>
          <a:lstStyle/>
          <a:p>
            <a:pPr algn="l"/>
            <a:r>
              <a:rPr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交叉验证选取最优子树Tα</a:t>
            </a:r>
          </a:p>
        </p:txBody>
      </p:sp>
      <p:sp>
        <p:nvSpPr>
          <p:cNvPr id="16388" name="Rectangle 9"/>
          <p:cNvSpPr txBox="1"/>
          <p:nvPr/>
        </p:nvSpPr>
        <p:spPr>
          <a:xfrm>
            <a:off x="395605" y="1125855"/>
            <a:ext cx="8137525" cy="534543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原始数据（dataset）进行分组，一部分做为训练集来训练模型，另一部分做为测试集来评价模型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78535" y="1448435"/>
            <a:ext cx="64662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1，设k = 0，T = T0</a:t>
            </a:r>
          </a:p>
          <a:p>
            <a:pPr algn="l"/>
            <a:r>
              <a:rPr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2，设a = +∞</a:t>
            </a:r>
          </a:p>
          <a:p>
            <a:pPr algn="l"/>
            <a:r>
              <a:rPr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3，自下而上的对各内部节点t计算g(t)，然后令a =min(a, g(t) )</a:t>
            </a:r>
          </a:p>
          <a:p>
            <a:pPr algn="l"/>
            <a:r>
              <a:rPr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4，自上而下的访问内部节点t，若有g(t) = a，则进行剪枝，并对叶子节点t以多数表决法来决定其类，得到树T。</a:t>
            </a:r>
          </a:p>
          <a:p>
            <a:pPr algn="l"/>
            <a:r>
              <a:rPr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5，设k = k + 1，ak = a，Tk = T</a:t>
            </a:r>
          </a:p>
          <a:p>
            <a:pPr algn="l"/>
            <a:r>
              <a:rPr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6，若T不是由根节点单独构成的树，则返回步骤4</a:t>
            </a:r>
          </a:p>
          <a:p>
            <a:pPr algn="l"/>
            <a:r>
              <a:rPr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7，使用交叉验证法再子树序列T0、T1、…、Tn中选最优子树Ta。</a:t>
            </a:r>
            <a:endParaRPr lang="zh-CN"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17409"/>
          <p:cNvGrpSpPr/>
          <p:nvPr/>
        </p:nvGrpSpPr>
        <p:grpSpPr>
          <a:xfrm>
            <a:off x="7886700" y="333375"/>
            <a:ext cx="933450" cy="501650"/>
            <a:chOff x="0" y="0"/>
            <a:chExt cx="933361" cy="501988"/>
          </a:xfrm>
        </p:grpSpPr>
        <p:sp>
          <p:nvSpPr>
            <p:cNvPr id="17411" name="TextBox 31"/>
            <p:cNvSpPr txBox="1"/>
            <p:nvPr/>
          </p:nvSpPr>
          <p:spPr>
            <a:xfrm>
              <a:off x="0" y="0"/>
              <a:ext cx="923651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x-none" sz="2000" dirty="0">
                  <a:solidFill>
                    <a:srgbClr val="404040"/>
                  </a:solidFill>
                  <a:latin typeface="Arial" panose="020B0604020202020204" pitchFamily="34" charset="0"/>
                  <a:ea typeface="Malgun Gothic" panose="020B0503020000020004" pitchFamily="2" charset="-127"/>
                  <a:cs typeface="Arial" panose="020B0604020202020204" pitchFamily="34" charset="0"/>
                </a:rPr>
                <a:t>LOGO</a:t>
              </a:r>
              <a:endParaRPr lang="ko-KR" altLang="en-US" sz="2000" dirty="0">
                <a:solidFill>
                  <a:srgbClr val="40404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412" name="TextBox 34"/>
            <p:cNvSpPr txBox="1"/>
            <p:nvPr/>
          </p:nvSpPr>
          <p:spPr>
            <a:xfrm>
              <a:off x="16122" y="286544"/>
              <a:ext cx="917239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x-none" sz="800" dirty="0">
                  <a:solidFill>
                    <a:srgbClr val="404040"/>
                  </a:solidFill>
                  <a:latin typeface="Arial" panose="020B0604020202020204" pitchFamily="34" charset="0"/>
                  <a:ea typeface="Malgun Gothic" panose="020B0503020000020004" pitchFamily="2" charset="-127"/>
                  <a:cs typeface="Arial" panose="020B0604020202020204" pitchFamily="34" charset="0"/>
                </a:rPr>
                <a:t>INSERT LOGO</a:t>
              </a:r>
              <a:endParaRPr lang="ko-KR" altLang="en-US" sz="800" dirty="0">
                <a:solidFill>
                  <a:srgbClr val="40404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pic>
        <p:nvPicPr>
          <p:cNvPr id="17414" name="Picture 4" descr="D:\2.소스\1.png\아름다운 우리바다\표지바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1854200"/>
            <a:ext cx="3754120" cy="268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6" name="TextBox 38"/>
          <p:cNvSpPr txBox="1"/>
          <p:nvPr/>
        </p:nvSpPr>
        <p:spPr>
          <a:xfrm>
            <a:off x="2754313" y="2276475"/>
            <a:ext cx="3635375" cy="841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x-none" sz="5400" b="1" dirty="0">
                <a:solidFill>
                  <a:srgbClr val="002060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T</a:t>
            </a:r>
            <a:r>
              <a:rPr lang="ko-KR" altLang="en-US" sz="5400" b="1" dirty="0">
                <a:solidFill>
                  <a:srgbClr val="002060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˚</a:t>
            </a:r>
            <a:r>
              <a:rPr lang="en-US" altLang="x-none" sz="5400" b="1" dirty="0">
                <a:solidFill>
                  <a:srgbClr val="002060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H</a:t>
            </a:r>
            <a:r>
              <a:rPr lang="ko-KR" altLang="en-US" sz="5400" b="1" dirty="0">
                <a:solidFill>
                  <a:srgbClr val="002060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˚</a:t>
            </a:r>
            <a:r>
              <a:rPr lang="en-US" altLang="x-none" sz="5400" b="1" dirty="0">
                <a:solidFill>
                  <a:srgbClr val="002060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A</a:t>
            </a:r>
            <a:r>
              <a:rPr lang="ko-KR" altLang="en-US" sz="5400" b="1" dirty="0">
                <a:solidFill>
                  <a:srgbClr val="002060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˚</a:t>
            </a:r>
            <a:r>
              <a:rPr lang="en-US" altLang="x-none" sz="5400" b="1" dirty="0">
                <a:solidFill>
                  <a:srgbClr val="002060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N</a:t>
            </a:r>
            <a:r>
              <a:rPr lang="ko-KR" altLang="en-US" sz="5400" b="1" dirty="0">
                <a:solidFill>
                  <a:srgbClr val="002060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˚</a:t>
            </a:r>
            <a:r>
              <a:rPr lang="en-US" altLang="x-none" sz="5400" b="1" dirty="0">
                <a:solidFill>
                  <a:srgbClr val="002060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K</a:t>
            </a:r>
            <a:endParaRPr lang="en-US" altLang="x-none" sz="5400" b="1" dirty="0">
              <a:solidFill>
                <a:srgbClr val="00206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417" name="직사각형 39"/>
          <p:cNvSpPr/>
          <p:nvPr/>
        </p:nvSpPr>
        <p:spPr>
          <a:xfrm>
            <a:off x="3797618" y="2968625"/>
            <a:ext cx="1548765" cy="7004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x-none" sz="4400" b="1" dirty="0">
                <a:solidFill>
                  <a:srgbClr val="08C1DA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YOU </a:t>
            </a:r>
            <a:endParaRPr lang="en-US" altLang="x-none" sz="3600" dirty="0">
              <a:solidFill>
                <a:srgbClr val="0070C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9"/>
          <p:cNvSpPr txBox="1"/>
          <p:nvPr/>
        </p:nvSpPr>
        <p:spPr>
          <a:xfrm>
            <a:off x="482600" y="1294130"/>
            <a:ext cx="8137525" cy="17843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CART(Classification and regression tree)，分类回归树</a:t>
            </a:r>
          </a:p>
          <a:p>
            <a:endParaRPr lang="zh-CN" sz="1800" b="1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endParaRPr lang="zh-CN" sz="1800" b="1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endParaRPr lang="zh-CN" sz="1800" b="1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r>
              <a:rPr lang="zh-CN" sz="1800" b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分类树的作用是通过一个对象的特征来预测该对象所属的类别。</a:t>
            </a:r>
          </a:p>
          <a:p>
            <a:endParaRPr lang="zh-CN" sz="1800" b="1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r>
              <a:rPr lang="zh-CN" sz="1800" b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CART假设决策树是二叉树，内部结点特征的取值为“是”和“否”，左分支是取值为“是”的分支，右分支是取值为“否”的分支。这样的决策树等价于递归地二分每个特征，将输入空间即特征空间划分为有限个单元，并在这些单元上确定预测的概率分布，也就是在输入给定的条件下输出的条件概率分布。</a:t>
            </a:r>
          </a:p>
          <a:p>
            <a:endParaRPr lang="zh-CN" sz="1800" b="1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endParaRPr lang="zh-CN" altLang="en-US" sz="1800" b="1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97"/>
          <p:cNvSpPr>
            <a:spLocks noGrp="1"/>
          </p:cNvSpPr>
          <p:nvPr>
            <p:ph type="title"/>
          </p:nvPr>
        </p:nvSpPr>
        <p:spPr>
          <a:xfrm>
            <a:off x="212725" y="58738"/>
            <a:ext cx="8229600" cy="779462"/>
          </a:xfrm>
        </p:spPr>
        <p:txBody>
          <a:bodyPr vert="horz" wrap="square" anchor="ctr"/>
          <a:lstStyle/>
          <a:p>
            <a:pPr algn="l"/>
            <a:r>
              <a:rPr lang="en-US" altLang="x-none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CART如何选择分裂的属性？</a:t>
            </a:r>
          </a:p>
        </p:txBody>
      </p:sp>
      <p:sp>
        <p:nvSpPr>
          <p:cNvPr id="16388" name="Rectangle 9"/>
          <p:cNvSpPr txBox="1"/>
          <p:nvPr/>
        </p:nvSpPr>
        <p:spPr>
          <a:xfrm>
            <a:off x="395288" y="1125538"/>
            <a:ext cx="8137525" cy="17129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分裂的目的是为了能够让数据变纯，使决策树输出的结果更接近真实值。那么CART是如何评价节点的纯度呢？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分类树</a:t>
            </a:r>
            <a:r>
              <a:rPr lang="en-US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CART采用GINI</a:t>
            </a:r>
            <a:r>
              <a:rPr lang="zh-CN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指标</a:t>
            </a:r>
            <a:r>
              <a:rPr lang="en-US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衡量节点纯度；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2400" b="1" dirty="0">
              <a:solidFill>
                <a:srgbClr val="09D2ED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2"/>
          <p:cNvSpPr txBox="1"/>
          <p:nvPr/>
        </p:nvSpPr>
        <p:spPr>
          <a:xfrm>
            <a:off x="5940425" y="4276725"/>
            <a:ext cx="3024188" cy="5892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altLang="x-none" sz="3600" b="1" dirty="0">
                <a:solidFill>
                  <a:schemeClr val="bg1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01  </a:t>
            </a:r>
            <a:r>
              <a:rPr lang="en-US" altLang="x-none" sz="2400" dirty="0">
                <a:solidFill>
                  <a:schemeClr val="bg1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GINI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指标</a:t>
            </a:r>
          </a:p>
        </p:txBody>
      </p:sp>
      <p:sp>
        <p:nvSpPr>
          <p:cNvPr id="13317" name="직사각형 20"/>
          <p:cNvSpPr/>
          <p:nvPr/>
        </p:nvSpPr>
        <p:spPr>
          <a:xfrm>
            <a:off x="323850" y="260350"/>
            <a:ext cx="29591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x-none" sz="3200" dirty="0">
                <a:solidFill>
                  <a:srgbClr val="08C1DA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 </a:t>
            </a:r>
            <a:endParaRPr lang="en-US" altLang="x-none" sz="3200" dirty="0">
              <a:solidFill>
                <a:srgbClr val="08C1DA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318" name="TextBox 23"/>
          <p:cNvSpPr txBox="1"/>
          <p:nvPr/>
        </p:nvSpPr>
        <p:spPr>
          <a:xfrm>
            <a:off x="323850" y="765175"/>
            <a:ext cx="4895850" cy="43999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x-none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GINI值的计算公式：</a:t>
            </a:r>
            <a:endParaRPr lang="en-US" altLang="x-none" sz="2000" dirty="0">
              <a:solidFill>
                <a:srgbClr val="17375E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x-none" sz="2000" dirty="0">
              <a:solidFill>
                <a:srgbClr val="17375E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x-none" sz="2000" dirty="0">
              <a:solidFill>
                <a:srgbClr val="17375E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x-none" sz="2000" dirty="0">
              <a:solidFill>
                <a:srgbClr val="17375E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x-none" sz="2000" dirty="0">
              <a:solidFill>
                <a:srgbClr val="17375E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其中</a:t>
            </a:r>
            <a:r>
              <a:rPr lang="en-US" altLang="zh-CN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r>
              <a:rPr lang="zh-CN" altLang="en-US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是样本集合，</a:t>
            </a:r>
            <a:r>
              <a:rPr lang="en-US" altLang="zh-CN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是类别数，</a:t>
            </a:r>
            <a:r>
              <a:rPr lang="en-US" altLang="x-none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pi</a:t>
            </a:r>
            <a:r>
              <a:rPr lang="zh-CN" altLang="en-US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是</a:t>
            </a:r>
            <a:r>
              <a:rPr lang="en-US" altLang="zh-CN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r>
              <a:rPr lang="zh-CN" altLang="en-US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中样本属于</a:t>
            </a:r>
            <a:r>
              <a:rPr lang="en-US" altLang="zh-CN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Ci</a:t>
            </a:r>
            <a:r>
              <a:rPr lang="zh-CN" altLang="en-US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类的概率</a:t>
            </a:r>
            <a:endParaRPr lang="en-US" altLang="zh-CN" sz="2000" dirty="0">
              <a:solidFill>
                <a:srgbClr val="17375E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x-none" sz="2000" dirty="0">
              <a:solidFill>
                <a:srgbClr val="17375E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如何理解</a:t>
            </a:r>
            <a:r>
              <a:rPr lang="en-US" altLang="x-none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节点越不纯，GINI值越大。</a:t>
            </a:r>
          </a:p>
          <a:p>
            <a:r>
              <a:rPr lang="en-US" altLang="x-none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以二分类为例，如果节点的所有数据只有一个类别，则 </a:t>
            </a:r>
          </a:p>
          <a:p>
            <a:endParaRPr lang="en-US" altLang="x-none" sz="2000" dirty="0">
              <a:solidFill>
                <a:srgbClr val="17375E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x-none" sz="2000" dirty="0">
              <a:solidFill>
                <a:srgbClr val="17375E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x-none" sz="2000" dirty="0">
                <a:solidFill>
                  <a:srgbClr val="17375E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如果两类数量相同，则 </a:t>
            </a:r>
          </a:p>
        </p:txBody>
      </p:sp>
      <p:sp>
        <p:nvSpPr>
          <p:cNvPr id="13319" name="직사각형 25"/>
          <p:cNvSpPr/>
          <p:nvPr/>
        </p:nvSpPr>
        <p:spPr>
          <a:xfrm>
            <a:off x="5999163" y="4705350"/>
            <a:ext cx="539750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1211580"/>
            <a:ext cx="3054350" cy="933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35" y="4159250"/>
            <a:ext cx="1885950" cy="54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435" y="4452620"/>
            <a:ext cx="1873250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2"/>
          <p:cNvSpPr txBox="1"/>
          <p:nvPr/>
        </p:nvSpPr>
        <p:spPr>
          <a:xfrm>
            <a:off x="5940425" y="4276725"/>
            <a:ext cx="3024188" cy="5892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altLang="x-none" sz="3600" b="1" dirty="0">
                <a:solidFill>
                  <a:schemeClr val="bg1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01  </a:t>
            </a:r>
            <a:r>
              <a:rPr lang="en-US" altLang="x-none" sz="2400" dirty="0">
                <a:solidFill>
                  <a:schemeClr val="bg1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GINI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指标</a:t>
            </a:r>
          </a:p>
        </p:txBody>
      </p:sp>
      <p:sp>
        <p:nvSpPr>
          <p:cNvPr id="13317" name="직사각형 20"/>
          <p:cNvSpPr/>
          <p:nvPr/>
        </p:nvSpPr>
        <p:spPr>
          <a:xfrm>
            <a:off x="323850" y="260350"/>
            <a:ext cx="29591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x-none" sz="3200" dirty="0">
                <a:solidFill>
                  <a:srgbClr val="08C1DA"/>
                </a:solidFill>
                <a:latin typeface="Arial" panose="020B0604020202020204" pitchFamily="34" charset="0"/>
                <a:ea typeface="Malgun Gothic" panose="020B0503020000020004" pitchFamily="2" charset="-127"/>
                <a:cs typeface="Arial" panose="020B0604020202020204" pitchFamily="34" charset="0"/>
              </a:rPr>
              <a:t> </a:t>
            </a:r>
            <a:endParaRPr lang="en-US" altLang="x-none" sz="3200" dirty="0">
              <a:solidFill>
                <a:srgbClr val="08C1DA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319" name="직사각형 25"/>
          <p:cNvSpPr/>
          <p:nvPr/>
        </p:nvSpPr>
        <p:spPr>
          <a:xfrm>
            <a:off x="5999163" y="4705350"/>
            <a:ext cx="539750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Malgun Gothic" panose="020B0503020000020004" pitchFamily="2" charset="-127"/>
              <a:ea typeface="Malgun Gothic" panose="020B0503020000020004" pitchFamily="2" charset="-127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" y="1565910"/>
            <a:ext cx="5914390" cy="676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" y="2893060"/>
            <a:ext cx="5740400" cy="1168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" y="5502910"/>
            <a:ext cx="6906895" cy="8782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70" y="781685"/>
            <a:ext cx="568960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97"/>
          <p:cNvSpPr>
            <a:spLocks noGrp="1"/>
          </p:cNvSpPr>
          <p:nvPr>
            <p:ph type="title"/>
          </p:nvPr>
        </p:nvSpPr>
        <p:spPr>
          <a:xfrm>
            <a:off x="212725" y="58738"/>
            <a:ext cx="8229600" cy="779462"/>
          </a:xfrm>
        </p:spPr>
        <p:txBody>
          <a:bodyPr vert="horz" wrap="square" anchor="ctr"/>
          <a:lstStyle/>
          <a:p>
            <a:pPr algn="l"/>
            <a:r>
              <a:rPr lang="en-US" altLang="x-none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CART如何分裂</a:t>
            </a:r>
            <a:r>
              <a:rPr lang="zh-CN" altLang="en-US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成一棵二叉树</a:t>
            </a:r>
            <a:r>
              <a:rPr lang="en-US" altLang="x-none" sz="3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16388" name="Rectangle 9"/>
          <p:cNvSpPr txBox="1"/>
          <p:nvPr/>
        </p:nvSpPr>
        <p:spPr>
          <a:xfrm>
            <a:off x="403860" y="1125855"/>
            <a:ext cx="8137525" cy="534543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为了找出数据集的分裂准则，需要计算每个属性的</a:t>
            </a:r>
            <a:r>
              <a:rPr lang="en-US" alt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GINI</a:t>
            </a:r>
            <a:r>
              <a:rPr lang="zh-CN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指标，以属性</a:t>
            </a:r>
            <a:r>
              <a:rPr lang="en-US" alt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income</a:t>
            </a:r>
            <a:r>
              <a:rPr lang="zh-CN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为例。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income</a:t>
            </a:r>
            <a:r>
              <a:rPr lang="zh-CN" altLang="en-US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有三个属性值</a:t>
            </a:r>
            <a:r>
              <a:rPr lang="en-US" altLang="zh-CN" sz="2400" b="1" dirty="0">
                <a:solidFill>
                  <a:srgbClr val="09D2ED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{high,medium,low},则可能的子集具有8个。不考虑幂集（{ low,medium,high}）和空集（{ }），因为从概念上讲，它不代表任何分裂。因此，基于A的二元划分，存在2^n-2中形成数据集D的两个分区的可能方法。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126490"/>
            <a:ext cx="4508500" cy="1771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3705" y="327660"/>
            <a:ext cx="8099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考虑</a:t>
            </a:r>
            <a:r>
              <a:rPr lang="en-US" altLang="zh-CN">
                <a:solidFill>
                  <a:schemeClr val="bg1"/>
                </a:solidFill>
              </a:rPr>
              <a:t>income</a:t>
            </a:r>
            <a:r>
              <a:rPr lang="zh-CN" altLang="en-US">
                <a:solidFill>
                  <a:schemeClr val="bg1"/>
                </a:solidFill>
              </a:rPr>
              <a:t>的子集</a:t>
            </a:r>
            <a:r>
              <a:rPr lang="en-US" altLang="zh-CN">
                <a:solidFill>
                  <a:schemeClr val="bg1"/>
                </a:solidFill>
              </a:rPr>
              <a:t>{low,medium}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，数据集</a:t>
            </a:r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D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中满足</a:t>
            </a:r>
            <a:r>
              <a:rPr lang="en-US" altLang="zh-CN">
                <a:solidFill>
                  <a:schemeClr val="bg1"/>
                </a:solidFill>
                <a:ea typeface="宋体" panose="02010600030101010101" pitchFamily="2" charset="-122"/>
              </a:rPr>
              <a:t>income</a:t>
            </a: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属于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{low,medium}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的样本共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10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个，被分到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D1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中，其余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个被分到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D2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中</a:t>
            </a:r>
            <a:r>
              <a:rPr lang="en-US" altLang="zh-CN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65" y="1126490"/>
            <a:ext cx="2406650" cy="2667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65" y="4362450"/>
            <a:ext cx="2355850" cy="901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3725" y="3664585"/>
            <a:ext cx="50336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类似地，其余子集划分的基尼指数值是：0.458（子集{low，high}和{medium}）和0.450（子集{medium，high}和{low}）。</a:t>
            </a:r>
          </a:p>
          <a:p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因此，属性income的最好划分在{low，medium}（或{high}）上，因为它是最小化基尼指数。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Malgun Gothic"/>
        <a:ea typeface="Malgun Gothic"/>
        <a:cs typeface=""/>
      </a:majorFont>
      <a:minorFont>
        <a:latin typeface="Malgun Gothic"/>
        <a:ea typeface="Malgun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Malgun Gothic"/>
        <a:ea typeface="Malgun Gothic"/>
        <a:cs typeface=""/>
      </a:majorFont>
      <a:minorFont>
        <a:latin typeface="Malgun Gothic"/>
        <a:ea typeface="Malgun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Malgun Gothic"/>
        <a:ea typeface="Malgun Gothic"/>
        <a:cs typeface=""/>
      </a:majorFont>
      <a:minorFont>
        <a:latin typeface="Malgun Gothic"/>
        <a:ea typeface="Malgun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Malgun Gothic"/>
        <a:ea typeface="Malgun Gothic"/>
        <a:cs typeface=""/>
      </a:majorFont>
      <a:minorFont>
        <a:latin typeface="Malgun Gothic"/>
        <a:ea typeface="Malgun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테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Malgun Gothic"/>
        <a:ea typeface="Malgun Gothic"/>
        <a:cs typeface=""/>
      </a:majorFont>
      <a:minorFont>
        <a:latin typeface="Malgun Gothic"/>
        <a:ea typeface="Malgun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테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Malgun Gothic"/>
        <a:ea typeface="Malgun Gothic"/>
        <a:cs typeface=""/>
      </a:majorFont>
      <a:minorFont>
        <a:latin typeface="Malgun Gothic"/>
        <a:ea typeface="Malgun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테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Malgun Gothic"/>
        <a:ea typeface="Malgun Gothic"/>
        <a:cs typeface=""/>
      </a:majorFont>
      <a:minorFont>
        <a:latin typeface="Malgun Gothic"/>
        <a:ea typeface="Malgun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테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Malgun Gothic"/>
        <a:ea typeface="Malgun Gothic"/>
        <a:cs typeface=""/>
      </a:majorFont>
      <a:minorFont>
        <a:latin typeface="Malgun Gothic"/>
        <a:ea typeface="Malgun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테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Malgun Gothic"/>
        <a:ea typeface="Malgun Gothic"/>
        <a:cs typeface=""/>
      </a:majorFont>
      <a:minorFont>
        <a:latin typeface="Malgun Gothic"/>
        <a:ea typeface="Malgun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1092</Words>
  <Application>Microsoft Office PowerPoint</Application>
  <PresentationFormat>全屏显示(4:3)</PresentationFormat>
  <Paragraphs>127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Gulim</vt:lpstr>
      <vt:lpstr>Malgun Gothic</vt:lpstr>
      <vt:lpstr>方正清刻本悦宋简体</vt:lpstr>
      <vt:lpstr>宋体</vt:lpstr>
      <vt:lpstr>微软雅黑</vt:lpstr>
      <vt:lpstr>微软雅黑 Light</vt:lpstr>
      <vt:lpstr>Arial</vt:lpstr>
      <vt:lpstr>Century Gothic</vt:lpstr>
      <vt:lpstr>Office 테마</vt:lpstr>
      <vt:lpstr>1_Office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PowerPoint 演示文稿</vt:lpstr>
      <vt:lpstr>PowerPoint 演示文稿</vt:lpstr>
      <vt:lpstr>PowerPoint 演示文稿</vt:lpstr>
      <vt:lpstr>CART如何选择分裂的属性？</vt:lpstr>
      <vt:lpstr>PowerPoint 演示文稿</vt:lpstr>
      <vt:lpstr>PowerPoint 演示文稿</vt:lpstr>
      <vt:lpstr>PowerPoint 演示文稿</vt:lpstr>
      <vt:lpstr>CART如何分裂成一棵二叉树？</vt:lpstr>
      <vt:lpstr>PowerPoint 演示文稿</vt:lpstr>
      <vt:lpstr>PowerPoint 演示文稿</vt:lpstr>
      <vt:lpstr>PowerPoint 演示文稿</vt:lpstr>
      <vt:lpstr>PowerPoint 演示文稿</vt:lpstr>
      <vt:lpstr>决策树为什么要剪枝？</vt:lpstr>
      <vt:lpstr>决策树剪枝方法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CCP（代价复杂度）剪枝方法</vt:lpstr>
      <vt:lpstr>CCP（代价复杂度）剪枝方法</vt:lpstr>
      <vt:lpstr>CCP（代价复杂度）剪枝方法</vt:lpstr>
      <vt:lpstr>子树序列的形成</vt:lpstr>
      <vt:lpstr>子树序列的形成</vt:lpstr>
      <vt:lpstr>交叉验证选取最优子树Tα</vt:lpstr>
      <vt:lpstr>PowerPoint 演示文稿</vt:lpstr>
      <vt:lpstr>PowerPoint 演示文稿</vt:lpstr>
    </vt:vector>
  </TitlesOfParts>
  <Company>KINGSOFT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c206</dc:creator>
  <cp:lastModifiedBy>fei</cp:lastModifiedBy>
  <cp:revision>1784</cp:revision>
  <dcterms:created xsi:type="dcterms:W3CDTF">2011-06-14T06:29:00Z</dcterms:created>
  <dcterms:modified xsi:type="dcterms:W3CDTF">2020-07-01T10:16:34Z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